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259" r:id="rId6"/>
    <p:sldId id="317" r:id="rId7"/>
    <p:sldId id="294" r:id="rId8"/>
    <p:sldId id="299" r:id="rId9"/>
    <p:sldId id="300" r:id="rId10"/>
    <p:sldId id="302" r:id="rId11"/>
    <p:sldId id="304" r:id="rId12"/>
    <p:sldId id="307" r:id="rId13"/>
    <p:sldId id="309" r:id="rId14"/>
    <p:sldId id="310" r:id="rId15"/>
    <p:sldId id="318" r:id="rId16"/>
    <p:sldId id="315" r:id="rId17"/>
    <p:sldId id="319" r:id="rId18"/>
    <p:sldId id="267" r:id="rId19"/>
    <p:sldId id="268" r:id="rId20"/>
    <p:sldId id="312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75074" autoAdjust="0"/>
  </p:normalViewPr>
  <p:slideViewPr>
    <p:cSldViewPr snapToGrid="0">
      <p:cViewPr varScale="1">
        <p:scale>
          <a:sx n="69" d="100"/>
          <a:sy n="69" d="100"/>
        </p:scale>
        <p:origin x="747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04/04/2024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04/04/2024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2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2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800" b="0" dirty="0"/>
              <a:t>ля разработки эмулятора ядра </a:t>
            </a:r>
            <a:r>
              <a:rPr lang="en-US" sz="2800" b="0" dirty="0"/>
              <a:t>MIPS </a:t>
            </a:r>
            <a:r>
              <a:rPr lang="ru-RU" sz="2800" b="0" dirty="0"/>
              <a:t>выбрано средство проектирования ПО </a:t>
            </a:r>
            <a:r>
              <a:rPr lang="en-US" sz="2800" b="0" dirty="0"/>
              <a:t>Rust</a:t>
            </a:r>
            <a:r>
              <a:rPr lang="ru-RU" sz="28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200" dirty="0"/>
              <a:t>Объектно-ориентированная архитектура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Поддержка нативных и псевдо-инструкций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200" dirty="0"/>
              <a:t>Ветвление с учетом инструкции слота задержки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Трассировка выполнения инструкций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Пошаговое выполнение инструкций</a:t>
            </a:r>
          </a:p>
          <a:p>
            <a:endParaRPr lang="ru-RU" sz="1200" dirty="0"/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18112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представлено сравнение реализации процессорной инструкции в нескольких эмуляторах. Таким образом, 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b="0" dirty="0"/>
              <a:t>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983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3376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8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800" b="0" dirty="0"/>
              <a:t>Rust, </a:t>
            </a:r>
            <a:r>
              <a:rPr lang="en-US" sz="1800" b="0" dirty="0" err="1"/>
              <a:t>Cython</a:t>
            </a:r>
            <a:r>
              <a:rPr lang="ru-RU" sz="18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8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029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8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04.04.2024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04.04.2024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04.04.2024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04.04.2024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04.04.2024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04.04.2024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04.04.2024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04.04.2024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04.04.2024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04.04.2024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04.04.2024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30660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474183" y="3460804"/>
            <a:ext cx="3577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Helvetica Neue" panose="02000503000000020004"/>
              </a:rPr>
              <a:t>Исследуемые алгоритмы содержат операции, которые вычислительное в основном выполняет в процессе своей работы. Это базовые математические операции и логические операции булевой алгебры. А также операции взаимодействия с памятью на запись и чтение.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35" y="1940231"/>
            <a:ext cx="2011300" cy="4859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20" y="1628788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2270107"/>
            <a:ext cx="3504615" cy="3767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D6521A-1EE1-4743-8865-ED0E48CF7C3C}"/>
              </a:ext>
            </a:extLst>
          </p:cNvPr>
          <p:cNvSpPr txBox="1"/>
          <p:nvPr/>
        </p:nvSpPr>
        <p:spPr>
          <a:xfrm>
            <a:off x="894371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2A684-AD21-41A7-9E93-F1EC7749AAD9}"/>
              </a:ext>
            </a:extLst>
          </p:cNvPr>
          <p:cNvSpPr txBox="1"/>
          <p:nvPr/>
        </p:nvSpPr>
        <p:spPr>
          <a:xfrm>
            <a:off x="3588232" y="1009888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5746F-69EF-4C36-9FBB-628B6D8DC5AA}"/>
              </a:ext>
            </a:extLst>
          </p:cNvPr>
          <p:cNvSpPr txBox="1"/>
          <p:nvPr/>
        </p:nvSpPr>
        <p:spPr>
          <a:xfrm>
            <a:off x="5626019" y="1009888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6A493-3930-4774-980F-C5C1D2F71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7"/>
          <a:stretch/>
        </p:blipFill>
        <p:spPr bwMode="auto">
          <a:xfrm>
            <a:off x="8023888" y="1070544"/>
            <a:ext cx="4278947" cy="22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средств 	проектирования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0128"/>
              </p:ext>
            </p:extLst>
          </p:nvPr>
        </p:nvGraphicFramePr>
        <p:xfrm>
          <a:off x="0" y="946201"/>
          <a:ext cx="9434945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53577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450041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72396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838C2C-C7E5-49EA-80C7-F1EE5E6E3710}"/>
              </a:ext>
            </a:extLst>
          </p:cNvPr>
          <p:cNvSpPr txBox="1"/>
          <p:nvPr/>
        </p:nvSpPr>
        <p:spPr>
          <a:xfrm>
            <a:off x="9926556" y="2235642"/>
            <a:ext cx="2125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52FCA9-A0FF-43C8-B1DE-18DD9F7887D1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9560210" y="2692750"/>
            <a:ext cx="366346" cy="4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9A7BE5-FAD4-452B-84C3-C08968C94912}"/>
              </a:ext>
            </a:extLst>
          </p:cNvPr>
          <p:cNvSpPr txBox="1"/>
          <p:nvPr/>
        </p:nvSpPr>
        <p:spPr>
          <a:xfrm>
            <a:off x="9926556" y="4931882"/>
            <a:ext cx="22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C3F31-893F-45D3-A813-A5C1A173570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560210" y="5388991"/>
            <a:ext cx="366346" cy="4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0B277-D8DE-4C3F-97DB-BEB03959E650}"/>
              </a:ext>
            </a:extLst>
          </p:cNvPr>
          <p:cNvSpPr txBox="1"/>
          <p:nvPr/>
        </p:nvSpPr>
        <p:spPr>
          <a:xfrm>
            <a:off x="83617" y="5997203"/>
            <a:ext cx="1076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dirty="0"/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0372-389D-44F9-9EF7-462794D3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93182"/>
            <a:ext cx="8305118" cy="5180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DE2907-E817-4A62-93B8-B20746532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1C0C6-BC46-4A73-8754-2F44782D76E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650BAB-36E5-421D-ADA8-6D281707133C}"/>
              </a:ext>
            </a:extLst>
          </p:cNvPr>
          <p:cNvSpPr txBox="1"/>
          <p:nvPr/>
        </p:nvSpPr>
        <p:spPr>
          <a:xfrm>
            <a:off x="274544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latin typeface="Helvetica Neue" panose="02000503000000020004"/>
              </a:rPr>
              <a:t>Rust 1.76.0</a:t>
            </a:r>
            <a:endParaRPr lang="ru-RU" sz="2000" b="1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5EC68-C542-48DF-B7E5-3A913015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7" y="3876787"/>
            <a:ext cx="6464012" cy="273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66E5-423B-4F0F-80BA-126438C3D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1" y="3335664"/>
            <a:ext cx="2981213" cy="298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Пример эмуляции ПО реализующего алгоритм поиска 	простых чисел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B5428-E62C-41CF-8BD6-4EC7D2133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469346"/>
            <a:ext cx="3627322" cy="5388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1C592-29E6-4FD5-91BC-A1AECCE8F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0047" y="1469346"/>
            <a:ext cx="3806658" cy="53886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ABF383-036A-4636-B44F-3353A1715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1" y="1750078"/>
            <a:ext cx="4572489" cy="4615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5A529-6FBF-4D68-986E-0F29085BA34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979934-5FDE-40E0-AD0B-EFD0F5A4036F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BF93F-69DD-4DDB-82AE-CD541986D0DD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9675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вариантов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r>
              <a:rPr lang="ru-RU" sz="3200" b="1" dirty="0">
                <a:latin typeface="+mn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A583E-CF56-4273-A0F7-DB662E07B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1029496"/>
            <a:ext cx="4225783" cy="2027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90106-F76B-45F6-8147-64B8A4A95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1" y="3085304"/>
            <a:ext cx="4787036" cy="21441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8246D1-26C1-465C-98EA-D2DDE0D18B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5338977"/>
            <a:ext cx="5057775" cy="134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3E316C-A00E-41B9-8703-20A1730BECA4}"/>
              </a:ext>
            </a:extLst>
          </p:cNvPr>
          <p:cNvSpPr txBox="1"/>
          <p:nvPr/>
        </p:nvSpPr>
        <p:spPr>
          <a:xfrm>
            <a:off x="220718" y="1565538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Qemu</a:t>
            </a:r>
            <a:endParaRPr lang="ru-RU" sz="2000" b="1" dirty="0"/>
          </a:p>
          <a:p>
            <a:r>
              <a:rPr lang="ru-RU" sz="2000" b="1" dirty="0"/>
              <a:t>8 строк</a:t>
            </a:r>
            <a:endParaRPr lang="en-US" sz="2000" b="1" dirty="0"/>
          </a:p>
          <a:p>
            <a:r>
              <a:rPr lang="en-US" sz="2000" b="1" dirty="0"/>
              <a:t>69 </a:t>
            </a:r>
            <a:r>
              <a:rPr lang="ru-RU" sz="2000" b="1" dirty="0"/>
              <a:t>символов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B5626-8F65-442B-A26D-89E23D11B70D}"/>
              </a:ext>
            </a:extLst>
          </p:cNvPr>
          <p:cNvSpPr txBox="1"/>
          <p:nvPr/>
        </p:nvSpPr>
        <p:spPr>
          <a:xfrm>
            <a:off x="220718" y="3649530"/>
            <a:ext cx="149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  <a:p>
            <a:r>
              <a:rPr lang="ru-RU" sz="2000" b="1" dirty="0"/>
              <a:t>4 строки</a:t>
            </a:r>
          </a:p>
          <a:p>
            <a:r>
              <a:rPr lang="ru-RU" sz="2000" b="1" dirty="0"/>
              <a:t>34 символа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4E137-88F8-487A-8BE9-ED6157EDE967}"/>
              </a:ext>
            </a:extLst>
          </p:cNvPr>
          <p:cNvSpPr txBox="1"/>
          <p:nvPr/>
        </p:nvSpPr>
        <p:spPr>
          <a:xfrm>
            <a:off x="220718" y="5502657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Rush</a:t>
            </a:r>
            <a:endParaRPr lang="ru-RU" sz="2000" b="1" dirty="0"/>
          </a:p>
          <a:p>
            <a:r>
              <a:rPr lang="ru-RU" sz="2000" b="1" dirty="0"/>
              <a:t>3 строки</a:t>
            </a:r>
          </a:p>
          <a:p>
            <a:r>
              <a:rPr lang="ru-RU" sz="2000" b="1" dirty="0"/>
              <a:t>88 символов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38E5-F344-4AC7-87EC-B649188E062F}"/>
              </a:ext>
            </a:extLst>
          </p:cNvPr>
          <p:cNvSpPr txBox="1"/>
          <p:nvPr/>
        </p:nvSpPr>
        <p:spPr>
          <a:xfrm>
            <a:off x="7469081" y="4157361"/>
            <a:ext cx="3979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Современные средства проектирования ПО позволяют уменьшить количество строк кода, необходимых для описание </a:t>
            </a:r>
            <a:r>
              <a:rPr lang="ru-RU" b="1"/>
              <a:t>программной реализации, </a:t>
            </a:r>
            <a:r>
              <a:rPr lang="ru-RU" b="1" dirty="0"/>
              <a:t>таким образом снижая трудозатраты на реализацию ПО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3CA195-48AA-4C21-9862-364F8673A6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Результаты испытаний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6EC4D5-8A54-4367-9341-1BCC4713E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6" y="1108316"/>
            <a:ext cx="5852160" cy="438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AEC78-D746-4CC8-BE69-26B6A7F84EC8}"/>
              </a:ext>
            </a:extLst>
          </p:cNvPr>
          <p:cNvSpPr txBox="1"/>
          <p:nvPr/>
        </p:nvSpPr>
        <p:spPr>
          <a:xfrm>
            <a:off x="6886378" y="1469346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2B305-0241-4017-A137-25B66F597B42}"/>
              </a:ext>
            </a:extLst>
          </p:cNvPr>
          <p:cNvSpPr txBox="1"/>
          <p:nvPr/>
        </p:nvSpPr>
        <p:spPr>
          <a:xfrm>
            <a:off x="1079412" y="6023478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169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 средних значений количества строк исходного 	кода одной функциональной точки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6422"/>
              </p:ext>
            </p:extLst>
          </p:nvPr>
        </p:nvGraphicFramePr>
        <p:xfrm>
          <a:off x="83617" y="1009888"/>
          <a:ext cx="7647792" cy="420805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9594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3138934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2549264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 ПО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Qemu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Kopycat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Unicorn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36456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488584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Rush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0732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21376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4A59F-D30B-467C-B2A4-B7D8C7F1C241}"/>
              </a:ext>
            </a:extLst>
          </p:cNvPr>
          <p:cNvSpPr/>
          <p:nvPr/>
        </p:nvSpPr>
        <p:spPr>
          <a:xfrm>
            <a:off x="9023947" y="4703566"/>
            <a:ext cx="3027801" cy="1208224"/>
          </a:xfrm>
          <a:prstGeom prst="rect">
            <a:avLst/>
          </a:prstGeom>
          <a:ln>
            <a:solidFill>
              <a:schemeClr val="dk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49D52-F6E0-425D-911E-CFC326DD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4397"/>
            <a:ext cx="8709798" cy="216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BCFCB-EC03-4DC7-9B47-DFB8BEB7651D}"/>
              </a:ext>
            </a:extLst>
          </p:cNvPr>
          <p:cNvSpPr txBox="1"/>
          <p:nvPr/>
        </p:nvSpPr>
        <p:spPr>
          <a:xfrm>
            <a:off x="8997900" y="1367981"/>
            <a:ext cx="28889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решений предлагается рассмотреть использование набирающих популярность для решения схожих задач средства разработки ПО, такие как </a:t>
            </a:r>
            <a:r>
              <a:rPr lang="ru-RU" sz="1800" b="1" i="1" u="none" strike="noStrike" dirty="0" err="1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1800" b="1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000" b="0" dirty="0">
              <a:effectLst/>
            </a:endParaRPr>
          </a:p>
          <a:p>
            <a:br>
              <a:rPr lang="ru-RU" sz="2000" dirty="0"/>
            </a:br>
            <a:endParaRPr lang="ru-RU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837B5-F59C-4198-8D47-4629060FB1EA}"/>
              </a:ext>
            </a:extLst>
          </p:cNvPr>
          <p:cNvSpPr txBox="1"/>
          <p:nvPr/>
        </p:nvSpPr>
        <p:spPr>
          <a:xfrm>
            <a:off x="9023947" y="4711461"/>
            <a:ext cx="3001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i="1" dirty="0"/>
              <a:t>Например новые средства разработки</a:t>
            </a:r>
            <a:r>
              <a:rPr lang="en-US" i="1" dirty="0"/>
              <a:t> </a:t>
            </a:r>
            <a:r>
              <a:rPr lang="ru-RU" i="1" dirty="0"/>
              <a:t>ПО как </a:t>
            </a:r>
            <a:r>
              <a:rPr lang="en-US" b="1" i="1" dirty="0"/>
              <a:t>Rust</a:t>
            </a:r>
            <a:r>
              <a:rPr lang="en-US" i="1" dirty="0"/>
              <a:t> </a:t>
            </a:r>
            <a:r>
              <a:rPr lang="ru-RU" i="1" dirty="0"/>
              <a:t>активно интегрируются в ядро ОС </a:t>
            </a:r>
            <a:r>
              <a:rPr lang="en-US" b="1" i="1" dirty="0"/>
              <a:t>Linux</a:t>
            </a:r>
            <a:endParaRPr lang="ru-RU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968C9-4648-4989-A734-D14A2363C6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323719" y="3377167"/>
            <a:ext cx="8536263" cy="330483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4926B7-1A79-4BD5-B0A4-7DA68BA83743}"/>
              </a:ext>
            </a:extLst>
          </p:cNvPr>
          <p:cNvSpPr/>
          <p:nvPr/>
        </p:nvSpPr>
        <p:spPr>
          <a:xfrm rot="563680">
            <a:off x="4730702" y="5167970"/>
            <a:ext cx="859583" cy="125198"/>
          </a:xfrm>
          <a:prstGeom prst="rightArrow">
            <a:avLst>
              <a:gd name="adj1" fmla="val 27216"/>
              <a:gd name="adj2" fmla="val 207270"/>
            </a:avLst>
          </a:prstGeom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FB94C-9B15-4F9A-9B02-D507C493A401}"/>
              </a:ext>
            </a:extLst>
          </p:cNvPr>
          <p:cNvSpPr txBox="1"/>
          <p:nvPr/>
        </p:nvSpPr>
        <p:spPr>
          <a:xfrm>
            <a:off x="2042512" y="4845856"/>
            <a:ext cx="2601753" cy="584775"/>
          </a:xfrm>
          <a:prstGeom prst="rect">
            <a:avLst/>
          </a:prstGeom>
          <a:noFill/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Набирающие популярность средства разработки ПО</a:t>
            </a: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0926"/>
              </p:ext>
            </p:extLst>
          </p:nvPr>
        </p:nvGraphicFramePr>
        <p:xfrm>
          <a:off x="2" y="946201"/>
          <a:ext cx="4830552" cy="555535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5133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87831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1385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 значение количества строк одной функциональной точки*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/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чел.*мес.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)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C74A69-87D2-4E49-9910-D3F999901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533" y="967915"/>
                <a:ext cx="7083818" cy="646331"/>
              </a:xfrm>
              <a:prstGeom prst="rect">
                <a:avLst/>
              </a:prstGeom>
              <a:blipFill>
                <a:blip r:embed="rId5"/>
                <a:stretch>
                  <a:fillRect l="-775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F2EC00-5EF2-4D73-8510-EAB288C3C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5" b="-1"/>
          <a:stretch/>
        </p:blipFill>
        <p:spPr>
          <a:xfrm>
            <a:off x="4962209" y="1614246"/>
            <a:ext cx="2763669" cy="217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/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с</a:t>
                </a:r>
                <a:r>
                  <a:rPr lang="ru-RU" sz="18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реднее значение количества строк одной функциональной точки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D6342C-7DE3-4591-A5E1-E47BFFDA9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33" y="1607797"/>
                <a:ext cx="4138818" cy="1776640"/>
              </a:xfrm>
              <a:prstGeom prst="rect">
                <a:avLst/>
              </a:prstGeom>
              <a:blipFill>
                <a:blip r:embed="rId7"/>
                <a:stretch>
                  <a:fillRect l="-1325" t="-2062" r="-1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/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/>
                  <a:t>Функциональная точка (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𝑭𝑷</m:t>
                    </m:r>
                  </m:oMath>
                </a14:m>
                <a:r>
                  <a:rPr lang="ru-RU" b="1" dirty="0"/>
                  <a:t>) </a:t>
                </a:r>
                <a:r>
                  <a:rPr lang="ru-RU" dirty="0"/>
                  <a:t>– это единица измерения для выражения объема ПО, которую информационная система предоставляет пользователю.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E31CE7-63EF-4158-90DB-28242681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89" y="3776196"/>
                <a:ext cx="6810705" cy="923330"/>
              </a:xfrm>
              <a:prstGeom prst="rect">
                <a:avLst/>
              </a:prstGeom>
              <a:blipFill>
                <a:blip r:embed="rId8"/>
                <a:stretch>
                  <a:fillRect l="-716" t="-3289" r="-7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A656736-CD92-4FC4-9909-9DF8707D73B1}"/>
              </a:ext>
            </a:extLst>
          </p:cNvPr>
          <p:cNvSpPr txBox="1"/>
          <p:nvPr/>
        </p:nvSpPr>
        <p:spPr>
          <a:xfrm>
            <a:off x="83617" y="6499439"/>
            <a:ext cx="10689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E218-9147-415B-BD41-EEBC06498AA8}"/>
              </a:ext>
            </a:extLst>
          </p:cNvPr>
          <p:cNvSpPr txBox="1"/>
          <p:nvPr/>
        </p:nvSpPr>
        <p:spPr>
          <a:xfrm>
            <a:off x="5049089" y="5000370"/>
            <a:ext cx="675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можно использовать современные средства разработки ПО с наименьшими значениями количества строк исходного кода на одну функциональную точку</a:t>
            </a:r>
          </a:p>
        </p:txBody>
      </p:sp>
    </p:spTree>
    <p:extLst>
      <p:ext uri="{BB962C8B-B14F-4D97-AF65-F5344CB8AC3E}">
        <p14:creationId xmlns:p14="http://schemas.microsoft.com/office/powerpoint/2010/main" val="183846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57" y="1151090"/>
            <a:ext cx="10603283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окружением, в котором проводится измерение быстродействия, а также иерархическим дескриптором описания конфигурации проводимого исследования.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 путем оценки количества выполняемых инструкций в секунду в процессе эмуляции заданного алгоритма. Проведение расчета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2147A68-9CCB-4BD8-9F59-780ABF789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" y="1009888"/>
            <a:ext cx="8871197" cy="5632912"/>
          </a:xfrm>
        </p:spPr>
      </p:pic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62" y="1656219"/>
            <a:ext cx="7481876" cy="5085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3617" y="1009888"/>
            <a:ext cx="1196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312FD4-8808-48E1-883B-4DA090AA70F6}"/>
              </a:ext>
            </a:extLst>
          </p:cNvPr>
          <p:cNvCxnSpPr>
            <a:cxnSpLocks/>
          </p:cNvCxnSpPr>
          <p:nvPr/>
        </p:nvCxnSpPr>
        <p:spPr>
          <a:xfrm flipV="1">
            <a:off x="1860331" y="2547709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87190E-F767-498B-9E63-C34219B64098}"/>
              </a:ext>
            </a:extLst>
          </p:cNvPr>
          <p:cNvCxnSpPr>
            <a:cxnSpLocks/>
          </p:cNvCxnSpPr>
          <p:nvPr/>
        </p:nvCxnSpPr>
        <p:spPr>
          <a:xfrm>
            <a:off x="1765738" y="3077429"/>
            <a:ext cx="1248629" cy="1475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10646B-322B-4936-B3E1-B73921A84E4A}"/>
              </a:ext>
            </a:extLst>
          </p:cNvPr>
          <p:cNvSpPr txBox="1"/>
          <p:nvPr/>
        </p:nvSpPr>
        <p:spPr>
          <a:xfrm>
            <a:off x="42108" y="2413965"/>
            <a:ext cx="191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уровень: Средство проектирования</a:t>
            </a:r>
          </a:p>
          <a:p>
            <a:pPr algn="just"/>
            <a:r>
              <a:rPr lang="ru-RU" dirty="0"/>
              <a:t> ПО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202377-F438-4FB8-B34E-E66E21A9852C}"/>
              </a:ext>
            </a:extLst>
          </p:cNvPr>
          <p:cNvCxnSpPr>
            <a:cxnSpLocks/>
          </p:cNvCxnSpPr>
          <p:nvPr/>
        </p:nvCxnSpPr>
        <p:spPr>
          <a:xfrm flipV="1">
            <a:off x="1956348" y="5199412"/>
            <a:ext cx="119817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E85094-92E8-417C-98F1-BF2238521462}"/>
              </a:ext>
            </a:extLst>
          </p:cNvPr>
          <p:cNvCxnSpPr>
            <a:cxnSpLocks/>
          </p:cNvCxnSpPr>
          <p:nvPr/>
        </p:nvCxnSpPr>
        <p:spPr>
          <a:xfrm>
            <a:off x="2099967" y="5662974"/>
            <a:ext cx="1054560" cy="466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E6514-1A1E-4E3F-B5EC-3DC1D854CE4E}"/>
              </a:ext>
            </a:extLst>
          </p:cNvPr>
          <p:cNvSpPr txBox="1"/>
          <p:nvPr/>
        </p:nvSpPr>
        <p:spPr>
          <a:xfrm>
            <a:off x="370031" y="5199412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 уровень</a:t>
            </a:r>
          </a:p>
          <a:p>
            <a:pPr algn="just"/>
            <a:r>
              <a:rPr lang="ru-RU" dirty="0"/>
              <a:t>Исследуемый алгоритм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C71B9-69C3-4D91-8655-2679FF7D1AC3}"/>
              </a:ext>
            </a:extLst>
          </p:cNvPr>
          <p:cNvCxnSpPr>
            <a:cxnSpLocks/>
          </p:cNvCxnSpPr>
          <p:nvPr/>
        </p:nvCxnSpPr>
        <p:spPr>
          <a:xfrm flipH="1">
            <a:off x="5536850" y="2926080"/>
            <a:ext cx="1431510" cy="222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FF53B-A561-4691-A227-DCF01B35EAC2}"/>
              </a:ext>
            </a:extLst>
          </p:cNvPr>
          <p:cNvSpPr txBox="1"/>
          <p:nvPr/>
        </p:nvSpPr>
        <p:spPr>
          <a:xfrm>
            <a:off x="7065722" y="2447324"/>
            <a:ext cx="1914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3 уровень:</a:t>
            </a:r>
          </a:p>
          <a:p>
            <a:r>
              <a:rPr lang="ru-RU" dirty="0"/>
              <a:t>Файл с исходным кодом алгоритма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ECBE4-9E42-410D-9F5D-DC2D95E9B8FE}"/>
              </a:ext>
            </a:extLst>
          </p:cNvPr>
          <p:cNvCxnSpPr>
            <a:cxnSpLocks/>
          </p:cNvCxnSpPr>
          <p:nvPr/>
        </p:nvCxnSpPr>
        <p:spPr>
          <a:xfrm flipH="1" flipV="1">
            <a:off x="8769379" y="3613424"/>
            <a:ext cx="1459209" cy="744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90D83C-C306-4E93-91DB-FC0C37EF23C8}"/>
              </a:ext>
            </a:extLst>
          </p:cNvPr>
          <p:cNvCxnSpPr>
            <a:cxnSpLocks/>
          </p:cNvCxnSpPr>
          <p:nvPr/>
        </p:nvCxnSpPr>
        <p:spPr>
          <a:xfrm flipH="1">
            <a:off x="7857534" y="4477407"/>
            <a:ext cx="2378118" cy="1107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8A576F-3C08-42B5-B7B8-B7CD20605128}"/>
              </a:ext>
            </a:extLst>
          </p:cNvPr>
          <p:cNvSpPr txBox="1"/>
          <p:nvPr/>
        </p:nvSpPr>
        <p:spPr>
          <a:xfrm>
            <a:off x="10235652" y="3814228"/>
            <a:ext cx="1914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4 уровень:</a:t>
            </a:r>
          </a:p>
          <a:p>
            <a:pPr algn="just"/>
            <a:r>
              <a:rPr lang="ru-RU" dirty="0"/>
              <a:t>Команды для запуска алгоритма в оболочке ОС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DF17BA-146B-436F-BF43-C4B4EAD4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80" y="1676034"/>
            <a:ext cx="1651778" cy="16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2873</Words>
  <Application>Microsoft Office PowerPoint</Application>
  <PresentationFormat>Widescreen</PresentationFormat>
  <Paragraphs>337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398</cp:revision>
  <dcterms:created xsi:type="dcterms:W3CDTF">2021-05-29T20:28:04Z</dcterms:created>
  <dcterms:modified xsi:type="dcterms:W3CDTF">2024-04-03T21:47:18Z</dcterms:modified>
</cp:coreProperties>
</file>